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65" r:id="rId15"/>
    <p:sldId id="271" r:id="rId16"/>
    <p:sldId id="272" r:id="rId17"/>
    <p:sldId id="273" r:id="rId18"/>
    <p:sldId id="266" r:id="rId19"/>
    <p:sldId id="274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07AA0-694C-472F-8269-CBAB863E0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BAAF3B-CEF4-4B6C-B520-74D3DF76F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E3A8AB-E762-4A78-BD14-8818E2F0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01/03/2018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32076F-4E02-4831-8B61-6D24B0EFD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A00E25-CA2E-435E-A153-8FEF8AAA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135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C02F1-8B19-4E7D-B902-279B91CC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22B69E-8643-4AA0-A9DA-B5D5373C4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156E73-B835-4852-8D74-D63B216C6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01/03/2018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4B5FD1-0C9D-4A9C-A263-A38D6C7A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F42E3A-B904-409F-9180-21AE0BA0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602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9E57F4-FEA7-4CBE-8DC3-A56775D43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0FE3680-EBD7-4D44-B930-E53789443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9E9391-029C-4D3F-8231-E23B59E2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01/03/2018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9C3589-2CA0-4D60-BC7E-E0561B25D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9EFEEC-6893-4BE1-81FA-9412F26E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881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49AE9-4371-44DF-A12E-99C932F4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9D3C09-CC4E-41EB-8B38-E29C0B424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B55019-C52A-490A-8CC1-456A9C14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01/03/2018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37417-29DE-48EE-A95C-C5E435F1E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6D784F-ED76-4B92-9C4D-61943375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0580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51883-276B-42D9-9A8C-CDDA7177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3EFEE1-617B-440C-9D0D-B293CF192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49D86D-7D52-437A-B7C2-C78A5B17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01/03/2018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D06B02-4438-4233-A947-3F5F1CF1F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2553E6-2983-402B-A3A8-9B6EFCAA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11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A7435D-8AE1-4DCF-8270-9F64C2BF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DF8C91-DEDB-4462-B1BC-F1D8CB890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62BD66-23FE-485C-B3BE-7A426F8C3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B7AB13-15C3-4BDA-BEBA-68556B24C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01/03/2018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31AF55-02BD-44F6-8738-A2CD531A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BAAD4C-8D80-4CBC-ABB0-91346990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5102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4EFE2-EACB-4876-B6A3-D4026E86B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AAEF99-052F-45E2-9678-09A632ADD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39260B-8FA1-4D96-8B8D-0D63D0258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AFB8EE-7B1F-4E6C-A93F-A771128EB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AE336CD-942F-4C03-9456-F18614485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08D0ABD-3490-4E70-B1F8-D65C62B34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01/03/2018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25BB34-CD70-4089-93D1-65E58C2A4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525C36F-9382-4AF0-9510-9348B460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229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31DC4-2C91-4052-9B93-47A2567B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07715BB-7B13-4EF3-BE99-4463FD0C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01/03/2018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F05E63C-A187-4F9B-AFD6-F1DDBDE89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7E127-9773-4536-87CB-2EBBF9CD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530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11A6B6A-54E2-4C4B-ACB1-2AC15511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01/03/2018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3CBDE22-492B-4392-99F8-FB89052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7D8CF5-ED35-40E7-B348-124256A56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06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A266BB-527B-42DC-A471-581D0AC9A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1B3CEE-5171-4339-972F-5BCC6164A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A6131B-575E-427F-8EDC-0F1E36F89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A8BE0F-A107-43E5-9C14-E39EEA6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01/03/2018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A47688-AE11-430F-BF20-A28D66A6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F387F8-8F09-4C33-98D4-B2A340D2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020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3DD98-1EFD-41CD-810D-0C22F69B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4609167-0F25-4E93-A284-7F0997F66E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B0E0DD-0E59-4FFE-BE3D-20CBFF4BA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25F484-9F6F-425B-891A-88F43B285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01/03/2018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0227C0-A8AD-4CB7-A724-B749F95C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62BC08-1630-4399-B05B-2DD7D5E06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9675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724600-459E-43DC-805C-7DA7DCD62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70AE3F-8D10-445D-B5A1-B2C281FB8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F6FCF9-FFDA-46D8-8089-A861E606E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7F3CF-587E-45B4-8FCF-EDFCE467AEF1}" type="datetimeFigureOut">
              <a:rPr lang="es-ES" smtClean="0"/>
              <a:t>01/03/2018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CFC0F0-07CC-488E-8227-C812565F1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7AE232-521A-4A66-9C99-9F3A81785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056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BBB7-21C4-4691-B860-6D5B311C8F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Especificación Gráfica de Procesos de Recuperación de Datos en LUCA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75AA6-ECC8-454A-8D77-B672EA357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2123"/>
          </a:xfrm>
        </p:spPr>
        <p:txBody>
          <a:bodyPr/>
          <a:lstStyle/>
          <a:p>
            <a:r>
              <a:rPr lang="en-US" dirty="0"/>
              <a:t>(Graphical Specification of Data Recovery Processes in LUCA) 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532883-5ADC-49EF-9C7E-6C3215056173}"/>
              </a:ext>
            </a:extLst>
          </p:cNvPr>
          <p:cNvSpPr txBox="1"/>
          <p:nvPr/>
        </p:nvSpPr>
        <p:spPr>
          <a:xfrm>
            <a:off x="3003256" y="5221774"/>
            <a:ext cx="618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Trabajo de Fin de Grado para acceder al </a:t>
            </a:r>
          </a:p>
          <a:p>
            <a:pPr algn="ctr"/>
            <a:r>
              <a:rPr lang="es-ES" dirty="0"/>
              <a:t>GRADO EN INGENIERÍA INFORMÁTICA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79027D-C5BB-42FD-9FC9-590282C5B46A}"/>
              </a:ext>
            </a:extLst>
          </p:cNvPr>
          <p:cNvSpPr txBox="1"/>
          <p:nvPr/>
        </p:nvSpPr>
        <p:spPr>
          <a:xfrm>
            <a:off x="8397380" y="5612916"/>
            <a:ext cx="3548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Director: Pablo Sánchez Barreiro </a:t>
            </a:r>
          </a:p>
          <a:p>
            <a:pPr algn="r"/>
            <a:r>
              <a:rPr lang="es-ES" dirty="0"/>
              <a:t>Co-Director: Sergio Herrera Iglesias</a:t>
            </a:r>
          </a:p>
          <a:p>
            <a:pPr algn="r"/>
            <a:endParaRPr lang="es-ES" dirty="0"/>
          </a:p>
          <a:p>
            <a:pPr algn="r"/>
            <a:r>
              <a:rPr lang="es-ES" dirty="0"/>
              <a:t>Febrero - 2018</a:t>
            </a:r>
          </a:p>
        </p:txBody>
      </p:sp>
      <p:pic>
        <p:nvPicPr>
          <p:cNvPr id="1026" name="Picture 2" descr="logoUnicanGrande">
            <a:extLst>
              <a:ext uri="{FF2B5EF4-FFF2-40B4-BE49-F238E27FC236}">
                <a16:creationId xmlns:a16="http://schemas.microsoft.com/office/drawing/2014/main" id="{A20B10F4-8E1E-4050-A683-78E51C13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" y="340665"/>
            <a:ext cx="1170894" cy="11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CB8703-6102-40EF-9171-295569622943}"/>
              </a:ext>
            </a:extLst>
          </p:cNvPr>
          <p:cNvSpPr txBox="1"/>
          <p:nvPr/>
        </p:nvSpPr>
        <p:spPr>
          <a:xfrm>
            <a:off x="3865223" y="4325966"/>
            <a:ext cx="4461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Ignacio Agüero Salcines</a:t>
            </a:r>
          </a:p>
        </p:txBody>
      </p:sp>
    </p:spTree>
    <p:extLst>
      <p:ext uri="{BB962C8B-B14F-4D97-AF65-F5344CB8AC3E}">
        <p14:creationId xmlns:p14="http://schemas.microsoft.com/office/powerpoint/2010/main" val="340625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F0714-9E61-4D6D-9AB4-14A5CBB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4F1223-92C2-43E8-A6F6-CAD399298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Iterativa</a:t>
            </a:r>
          </a:p>
          <a:p>
            <a:r>
              <a:rPr lang="es-ES" dirty="0"/>
              <a:t>Basada en principios ágiles</a:t>
            </a:r>
          </a:p>
          <a:p>
            <a:pPr lvl="1"/>
            <a:r>
              <a:rPr lang="es-ES" dirty="0"/>
              <a:t>Existencia de un </a:t>
            </a:r>
            <a:r>
              <a:rPr lang="es-ES" i="1" dirty="0" err="1"/>
              <a:t>Product</a:t>
            </a:r>
            <a:r>
              <a:rPr lang="es-ES" i="1" dirty="0"/>
              <a:t> Backlog</a:t>
            </a:r>
          </a:p>
          <a:p>
            <a:pPr lvl="1"/>
            <a:r>
              <a:rPr lang="es-ES" dirty="0"/>
              <a:t>Seguimiento del avance del proyecto</a:t>
            </a:r>
          </a:p>
          <a:p>
            <a:pPr lvl="1"/>
            <a:r>
              <a:rPr lang="es-ES" i="1" dirty="0" err="1"/>
              <a:t>Product</a:t>
            </a:r>
            <a:r>
              <a:rPr lang="es-ES" i="1" dirty="0"/>
              <a:t> </a:t>
            </a:r>
            <a:r>
              <a:rPr lang="es-ES" i="1" dirty="0" err="1"/>
              <a:t>Owner</a:t>
            </a:r>
            <a:r>
              <a:rPr lang="es-ES" i="1" dirty="0"/>
              <a:t> </a:t>
            </a:r>
            <a:r>
              <a:rPr lang="es-ES" dirty="0"/>
              <a:t>Informado</a:t>
            </a:r>
          </a:p>
        </p:txBody>
      </p:sp>
    </p:spTree>
    <p:extLst>
      <p:ext uri="{BB962C8B-B14F-4D97-AF65-F5344CB8AC3E}">
        <p14:creationId xmlns:p14="http://schemas.microsoft.com/office/powerpoint/2010/main" val="2785391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5318E-9C86-42B5-80BC-93A2AB7A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Editor Gráfico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223A1E-28A3-45E8-B478-945E59E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Implementado en </a:t>
            </a:r>
            <a:r>
              <a:rPr lang="es-ES" i="1" dirty="0" err="1"/>
              <a:t>GoJS</a:t>
            </a:r>
            <a:r>
              <a:rPr lang="es-ES" i="1" dirty="0"/>
              <a:t>: </a:t>
            </a:r>
            <a:r>
              <a:rPr lang="es-ES" dirty="0"/>
              <a:t>biblioteca de JavaScript para implementar editores gráficos dentro de interfaces web</a:t>
            </a:r>
          </a:p>
          <a:p>
            <a:r>
              <a:rPr lang="es-ES" dirty="0"/>
              <a:t>Permite componer una lógica interna compleja.</a:t>
            </a:r>
          </a:p>
          <a:p>
            <a:r>
              <a:rPr lang="es-ES" dirty="0"/>
              <a:t>En ocasiones hubo que modificar el comportamiento por defecto.</a:t>
            </a:r>
          </a:p>
        </p:txBody>
      </p:sp>
    </p:spTree>
    <p:extLst>
      <p:ext uri="{BB962C8B-B14F-4D97-AF65-F5344CB8AC3E}">
        <p14:creationId xmlns:p14="http://schemas.microsoft.com/office/powerpoint/2010/main" val="39726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4AA2C-AA10-47DF-AB1F-606810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 </a:t>
            </a:r>
            <a:r>
              <a:rPr lang="es-ES" dirty="0" err="1"/>
              <a:t>Javascript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7AA2AA-7799-40E8-A64F-7EFAB5796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Sirve de enlace entre la herramienta gráfica y un proyecto </a:t>
            </a:r>
            <a:r>
              <a:rPr lang="es-ES" dirty="0" err="1"/>
              <a:t>Vaadin</a:t>
            </a:r>
            <a:r>
              <a:rPr lang="es-ES" dirty="0"/>
              <a:t> implementado en Java.</a:t>
            </a:r>
          </a:p>
          <a:p>
            <a:r>
              <a:rPr lang="es-ES" dirty="0"/>
              <a:t>Comunica eventos ocurridos en el Editor Gráfico al proyecto Java.</a:t>
            </a:r>
          </a:p>
          <a:p>
            <a:r>
              <a:rPr lang="es-ES" dirty="0"/>
              <a:t>Envía órdenes desde el proyecto Java al Editor Gráfico.</a:t>
            </a:r>
          </a:p>
          <a:p>
            <a:r>
              <a:rPr lang="es-ES" dirty="0"/>
              <a:t>Fue necesaria la modificación por defecto de la creación de enlaces.</a:t>
            </a:r>
          </a:p>
        </p:txBody>
      </p:sp>
    </p:spTree>
    <p:extLst>
      <p:ext uri="{BB962C8B-B14F-4D97-AF65-F5344CB8AC3E}">
        <p14:creationId xmlns:p14="http://schemas.microsoft.com/office/powerpoint/2010/main" val="1076754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AD0F5-D431-4CF0-9AA4-E9185201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04E864-F0F7-4078-B170-CED53D5F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Proyecto genérico con un modelo de datos independiente.</a:t>
            </a:r>
          </a:p>
          <a:p>
            <a:r>
              <a:rPr lang="es-ES" dirty="0"/>
              <a:t>Realiza las funciones de un </a:t>
            </a:r>
            <a:r>
              <a:rPr lang="es-ES" i="1" dirty="0"/>
              <a:t>Componente</a:t>
            </a:r>
            <a:r>
              <a:rPr lang="es-ES" dirty="0"/>
              <a:t> de </a:t>
            </a:r>
            <a:r>
              <a:rPr lang="es-ES" dirty="0" err="1"/>
              <a:t>Vaadin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Componente</a:t>
            </a:r>
          </a:p>
          <a:p>
            <a:pPr lvl="1"/>
            <a:r>
              <a:rPr lang="es-ES" dirty="0"/>
              <a:t>Estado del componente</a:t>
            </a:r>
          </a:p>
        </p:txBody>
      </p:sp>
    </p:spTree>
    <p:extLst>
      <p:ext uri="{BB962C8B-B14F-4D97-AF65-F5344CB8AC3E}">
        <p14:creationId xmlns:p14="http://schemas.microsoft.com/office/powerpoint/2010/main" val="722953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6C74C914-AA6B-4FBA-911C-FF4743708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13" y="643466"/>
            <a:ext cx="10870374" cy="5571067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072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096A9-EDF3-4BB1-8B92-30998B1E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LUCA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10E3E5-9472-4D89-945C-B9A68EF1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Gestión</a:t>
            </a:r>
            <a:r>
              <a:rPr lang="es-ES" i="1" dirty="0"/>
              <a:t> </a:t>
            </a:r>
            <a:r>
              <a:rPr lang="es-ES" dirty="0"/>
              <a:t>de los procesos.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9946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3FB6D7F-1642-4D93-AD7F-E10F53155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25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734409-F975-47F4-B4A5-DC8ED1A4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Negocio y Persistencia: JPA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DCB1635-E354-43D0-80D2-7927B2AED969}"/>
              </a:ext>
            </a:extLst>
          </p:cNvPr>
          <p:cNvSpPr/>
          <p:nvPr/>
        </p:nvSpPr>
        <p:spPr>
          <a:xfrm>
            <a:off x="838200" y="2377089"/>
            <a:ext cx="107963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abstract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class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GenericRepositoryImpl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&lt;T, F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extends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Filter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PK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extends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Serializable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&gt;{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PersistenceContext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unitName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"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persistence-unit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")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protected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EntityManager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em;	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public T get(PK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){	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return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em.find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domainClass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}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4011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 descr="Imagen que contiene mapa, texto&#10;&#10;Descripción generada con confianza muy alta">
            <a:extLst>
              <a:ext uri="{FF2B5EF4-FFF2-40B4-BE49-F238E27FC236}">
                <a16:creationId xmlns:a16="http://schemas.microsoft.com/office/drawing/2014/main" id="{966C0D44-B068-48ED-B81C-4F2A337B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4" y="0"/>
            <a:ext cx="10456984" cy="68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76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8F9B1-D69F-46D5-98D7-0BCDEDD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Procesos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3494A-DDDA-4312-8CFD-2924FB1E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Ejecución encadenada de las consultas.</a:t>
            </a:r>
          </a:p>
          <a:p>
            <a:r>
              <a:rPr lang="es-ES" dirty="0"/>
              <a:t>Comunicación progresiva del estado de la ejecución.</a:t>
            </a:r>
          </a:p>
          <a:p>
            <a:r>
              <a:rPr lang="es-ES" dirty="0"/>
              <a:t>Visualización gráfica del flujo. </a:t>
            </a:r>
          </a:p>
        </p:txBody>
      </p:sp>
    </p:spTree>
    <p:extLst>
      <p:ext uri="{BB962C8B-B14F-4D97-AF65-F5344CB8AC3E}">
        <p14:creationId xmlns:p14="http://schemas.microsoft.com/office/powerpoint/2010/main" val="612326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541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87869-97B2-4EFC-B85D-0CB43C8B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F0E4CE-2A2B-4DAC-AC09-32FE0C4C3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Unitarias: JPA</a:t>
            </a:r>
          </a:p>
          <a:p>
            <a:r>
              <a:rPr lang="es-ES" dirty="0"/>
              <a:t>Editor gráfico.</a:t>
            </a:r>
          </a:p>
          <a:p>
            <a:r>
              <a:rPr lang="es-ES" dirty="0"/>
              <a:t>Componente genérico.</a:t>
            </a:r>
          </a:p>
          <a:p>
            <a:r>
              <a:rPr lang="es-ES" dirty="0"/>
              <a:t>Capa de Servicios de los Procesos: Automatizadas</a:t>
            </a:r>
          </a:p>
        </p:txBody>
      </p:sp>
    </p:spTree>
    <p:extLst>
      <p:ext uri="{BB962C8B-B14F-4D97-AF65-F5344CB8AC3E}">
        <p14:creationId xmlns:p14="http://schemas.microsoft.com/office/powerpoint/2010/main" val="3136312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107EC-86B4-40CF-9A8E-A557F92F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BE750A-B8B7-48D8-9D83-3BD60F83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Integración en LUCA.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Funciones adicionales:</a:t>
            </a:r>
          </a:p>
          <a:p>
            <a:pPr lvl="1"/>
            <a:r>
              <a:rPr lang="es-ES" dirty="0"/>
              <a:t>Ejecución paso a paso de los procesos.</a:t>
            </a:r>
          </a:p>
          <a:p>
            <a:pPr lvl="1"/>
            <a:r>
              <a:rPr lang="es-ES" dirty="0"/>
              <a:t>Flujos de ejecución alternativos (</a:t>
            </a:r>
            <a:r>
              <a:rPr lang="es-ES" i="1" dirty="0" err="1"/>
              <a:t>ifs</a:t>
            </a:r>
            <a:r>
              <a:rPr lang="es-ES" dirty="0"/>
              <a:t>).</a:t>
            </a:r>
          </a:p>
          <a:p>
            <a:pPr lvl="1"/>
            <a:r>
              <a:rPr lang="es-ES" dirty="0"/>
              <a:t>Comprobación de compatibilidad de tipos entre conexiones.</a:t>
            </a:r>
          </a:p>
        </p:txBody>
      </p:sp>
    </p:spTree>
    <p:extLst>
      <p:ext uri="{BB962C8B-B14F-4D97-AF65-F5344CB8AC3E}">
        <p14:creationId xmlns:p14="http://schemas.microsoft.com/office/powerpoint/2010/main" val="118922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28307-CD47-45FC-AC83-6B897F51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Experiencia Personal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5103BB-2019-4C7B-BBC7-353C72AF3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Experiencia muy satisfactoria.</a:t>
            </a:r>
          </a:p>
          <a:p>
            <a:r>
              <a:rPr lang="es-ES" dirty="0"/>
              <a:t>Aprender nuevos </a:t>
            </a:r>
            <a:r>
              <a:rPr lang="es-ES" dirty="0" err="1"/>
              <a:t>frameworks</a:t>
            </a:r>
            <a:r>
              <a:rPr lang="es-ES" dirty="0"/>
              <a:t> y tecnologías.</a:t>
            </a:r>
          </a:p>
          <a:p>
            <a:r>
              <a:rPr lang="es-ES" dirty="0"/>
              <a:t>Fijación a horarios y responsabilidades.</a:t>
            </a:r>
          </a:p>
          <a:p>
            <a:r>
              <a:rPr lang="es-ES" dirty="0"/>
              <a:t>Gran oportunidad de trabajo en la empresa CIC.</a:t>
            </a:r>
          </a:p>
          <a:p>
            <a:r>
              <a:rPr lang="es-ES" dirty="0"/>
              <a:t>Continuidad en CIC.</a:t>
            </a:r>
          </a:p>
        </p:txBody>
      </p:sp>
    </p:spTree>
    <p:extLst>
      <p:ext uri="{BB962C8B-B14F-4D97-AF65-F5344CB8AC3E}">
        <p14:creationId xmlns:p14="http://schemas.microsoft.com/office/powerpoint/2010/main" val="601501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F44C8-6E64-4275-A153-584A50C0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 Futuros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8A285FF-1377-40AD-9031-2BAF93D45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75" y="1428007"/>
            <a:ext cx="6986649" cy="523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8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2B617-F082-4C8F-9C46-05273E7B9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6379"/>
            <a:ext cx="10515600" cy="146058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Ignacio Agüero Salcines</a:t>
            </a:r>
          </a:p>
          <a:p>
            <a:pPr marL="0" indent="0" algn="ctr">
              <a:buNone/>
            </a:pPr>
            <a:r>
              <a:rPr lang="es-ES" dirty="0"/>
              <a:t>Correo electrónico: nacho</a:t>
            </a:r>
            <a:r>
              <a:rPr lang="es-ES"/>
              <a:t>.aguero1995@</a:t>
            </a:r>
            <a:r>
              <a:rPr lang="es-ES" dirty="0"/>
              <a:t>gmail.com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581AEE8-DA1C-4DB8-BF5A-E5A664F5DDE0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54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(Graphical Specification of Data Recovery Processes in LUCA) </a:t>
            </a:r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948A46-E61E-4825-8DA7-2DC690CA0A34}"/>
              </a:ext>
            </a:extLst>
          </p:cNvPr>
          <p:cNvSpPr txBox="1">
            <a:spLocks/>
          </p:cNvSpPr>
          <p:nvPr/>
        </p:nvSpPr>
        <p:spPr>
          <a:xfrm>
            <a:off x="1524000" y="65622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/>
              <a:t>Especificación Gráfica de Procesos de Recuperación de Datos en LUCA</a:t>
            </a:r>
          </a:p>
        </p:txBody>
      </p:sp>
      <p:pic>
        <p:nvPicPr>
          <p:cNvPr id="8" name="Picture 2" descr="logoUnicanGrande">
            <a:extLst>
              <a:ext uri="{FF2B5EF4-FFF2-40B4-BE49-F238E27FC236}">
                <a16:creationId xmlns:a16="http://schemas.microsoft.com/office/drawing/2014/main" id="{53CB8D41-7752-43E0-8727-7A0DECDD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" y="340665"/>
            <a:ext cx="1170894" cy="11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486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del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Realizado en CIC</a:t>
            </a:r>
          </a:p>
          <a:p>
            <a:r>
              <a:rPr lang="es-ES" dirty="0"/>
              <a:t>Proyecto LUCA: Agosto 2017- Enero 2018</a:t>
            </a:r>
          </a:p>
          <a:p>
            <a:r>
              <a:rPr lang="es-ES" dirty="0"/>
              <a:t>El objetivo general del Trabajo de Fin de Grado es integrar el concepto de </a:t>
            </a:r>
            <a:r>
              <a:rPr lang="es-ES" i="1" dirty="0"/>
              <a:t>proceso </a:t>
            </a:r>
            <a:r>
              <a:rPr lang="es-ES" dirty="0"/>
              <a:t>en el producto LUCA</a:t>
            </a:r>
            <a:endParaRPr lang="es-ES" i="1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5983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Proyecto LUCA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16452"/>
          </a:xfrm>
        </p:spPr>
        <p:txBody>
          <a:bodyPr>
            <a:normAutofit/>
          </a:bodyPr>
          <a:lstStyle/>
          <a:p>
            <a:r>
              <a:rPr lang="es-ES" dirty="0"/>
              <a:t>Centralizar el acceso a los recursos</a:t>
            </a:r>
          </a:p>
          <a:p>
            <a:r>
              <a:rPr lang="es-ES" dirty="0"/>
              <a:t>Automatizar el proceso de recuperación de datos</a:t>
            </a:r>
          </a:p>
          <a:p>
            <a:endParaRPr lang="es-ES" dirty="0"/>
          </a:p>
          <a:p>
            <a:r>
              <a:rPr lang="es-ES" dirty="0"/>
              <a:t>Dos roles de usuario:</a:t>
            </a:r>
          </a:p>
          <a:p>
            <a:pPr lvl="1"/>
            <a:r>
              <a:rPr lang="es-ES" dirty="0"/>
              <a:t>Gestor de consultas</a:t>
            </a:r>
          </a:p>
          <a:p>
            <a:pPr lvl="1"/>
            <a:r>
              <a:rPr lang="es-ES" dirty="0"/>
              <a:t>Ejecutor de consultas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910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CA6E5-395E-4BEE-BB6B-972579FE6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una consulta</a:t>
            </a:r>
          </a:p>
        </p:txBody>
      </p:sp>
      <p:pic>
        <p:nvPicPr>
          <p:cNvPr id="5" name="consulta2">
            <a:hlinkClick r:id="" action="ppaction://media"/>
            <a:extLst>
              <a:ext uri="{FF2B5EF4-FFF2-40B4-BE49-F238E27FC236}">
                <a16:creationId xmlns:a16="http://schemas.microsoft.com/office/drawing/2014/main" id="{50E996A1-DEAB-4278-8F4E-2B2A8E53C3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6274" y="1456417"/>
            <a:ext cx="9319451" cy="52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9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61F0F-2D31-42D7-939F-961BF0337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Motivación TFG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9FA615-FEA3-4599-BE48-ACDFB018D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t="2835" r="9365" b="19751"/>
          <a:stretch/>
        </p:blipFill>
        <p:spPr>
          <a:xfrm>
            <a:off x="3247053" y="1259633"/>
            <a:ext cx="5896947" cy="530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0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AF4AC-1DA0-4364-9280-307A38C0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D84FB2-9CDE-4334-9AEB-FC53EC49C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</a:t>
            </a:r>
          </a:p>
          <a:p>
            <a:r>
              <a:rPr lang="es-ES" dirty="0"/>
              <a:t>Ejecución de procesos</a:t>
            </a:r>
          </a:p>
          <a:p>
            <a:r>
              <a:rPr lang="es-ES" dirty="0"/>
              <a:t>Obtención de información paso a paso de la ejecución</a:t>
            </a:r>
          </a:p>
          <a:p>
            <a:r>
              <a:rPr lang="es-ES" dirty="0"/>
              <a:t>Exportación de resultados obtenidos</a:t>
            </a:r>
          </a:p>
        </p:txBody>
      </p:sp>
    </p:spTree>
    <p:extLst>
      <p:ext uri="{BB962C8B-B14F-4D97-AF65-F5344CB8AC3E}">
        <p14:creationId xmlns:p14="http://schemas.microsoft.com/office/powerpoint/2010/main" val="2165382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3E9E1-7CE0-472D-B155-D74FB33C4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Requisitos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D1D9B-F5BD-4EEF-9E76-A11B6785E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ES" dirty="0"/>
              <a:t>Especificados previamente al inicio del proyecto</a:t>
            </a:r>
          </a:p>
          <a:p>
            <a:pPr lvl="1"/>
            <a:r>
              <a:rPr lang="es-ES" dirty="0"/>
              <a:t>Anidación gráfica de consultas</a:t>
            </a:r>
          </a:p>
          <a:p>
            <a:pPr lvl="1"/>
            <a:r>
              <a:rPr lang="es-ES" dirty="0"/>
              <a:t>Ejecución de consultas en cadena</a:t>
            </a:r>
          </a:p>
          <a:p>
            <a:pPr lvl="1"/>
            <a:r>
              <a:rPr lang="es-ES" dirty="0"/>
              <a:t>Actualización del gráfico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5899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838200" y="1525706"/>
            <a:ext cx="1837888" cy="239925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7963" y="1525706"/>
            <a:ext cx="1837888" cy="23992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Presenter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6842968" y="4197396"/>
            <a:ext cx="1837888" cy="23992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9774572" y="1525706"/>
            <a:ext cx="1837888" cy="23992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Service</a:t>
            </a:r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6842968" y="1525706"/>
            <a:ext cx="1837888" cy="23992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Controller</a:t>
            </a:r>
            <a:endParaRPr lang="es-ES" dirty="0"/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3868373" y="4330169"/>
            <a:ext cx="1807478" cy="2133703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BBDD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2676088" y="2725331"/>
            <a:ext cx="1161875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5675851" y="2725331"/>
            <a:ext cx="11671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8680856" y="2725331"/>
            <a:ext cx="109371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stCxn id="14" idx="1"/>
            <a:endCxn id="17" idx="4"/>
          </p:cNvCxnSpPr>
          <p:nvPr/>
        </p:nvCxnSpPr>
        <p:spPr>
          <a:xfrm flipH="1">
            <a:off x="5675851" y="5397021"/>
            <a:ext cx="11671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5947AD6F-A8B2-47AD-A4F5-600ACBF7634F}"/>
              </a:ext>
            </a:extLst>
          </p:cNvPr>
          <p:cNvCxnSpPr>
            <a:stCxn id="15" idx="2"/>
            <a:endCxn id="14" idx="3"/>
          </p:cNvCxnSpPr>
          <p:nvPr/>
        </p:nvCxnSpPr>
        <p:spPr>
          <a:xfrm rot="5400000">
            <a:off x="8951154" y="3654658"/>
            <a:ext cx="1472065" cy="2012660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03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456</Words>
  <Application>Microsoft Office PowerPoint</Application>
  <PresentationFormat>Panorámica</PresentationFormat>
  <Paragraphs>103</Paragraphs>
  <Slides>24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Tema de Office</vt:lpstr>
      <vt:lpstr>Especificación Gráfica de Procesos de Recuperación de Datos en LUCA</vt:lpstr>
      <vt:lpstr>Indice</vt:lpstr>
      <vt:lpstr>Objetivo del Proyecto</vt:lpstr>
      <vt:lpstr>Proyecto LUCA</vt:lpstr>
      <vt:lpstr>Ejecución de una consulta</vt:lpstr>
      <vt:lpstr>Motivación TFG</vt:lpstr>
      <vt:lpstr>Objetivos del proyecto</vt:lpstr>
      <vt:lpstr>Requisitos</vt:lpstr>
      <vt:lpstr>Arquitectura</vt:lpstr>
      <vt:lpstr>Metodología</vt:lpstr>
      <vt:lpstr>Editor Gráfico</vt:lpstr>
      <vt:lpstr>Conector Javascript</vt:lpstr>
      <vt:lpstr>Integración Vaadin</vt:lpstr>
      <vt:lpstr>Presentación de PowerPoint</vt:lpstr>
      <vt:lpstr>Integración LUCA</vt:lpstr>
      <vt:lpstr>Presentación de PowerPoint</vt:lpstr>
      <vt:lpstr>Negocio y Persistencia: JPA</vt:lpstr>
      <vt:lpstr>Presentación de PowerPoint</vt:lpstr>
      <vt:lpstr>Ejecución de Procesos</vt:lpstr>
      <vt:lpstr>Pruebas</vt:lpstr>
      <vt:lpstr>Sumario</vt:lpstr>
      <vt:lpstr>Experiencia Personal</vt:lpstr>
      <vt:lpstr>Trabajos Futuros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Nacho</dc:creator>
  <cp:lastModifiedBy>AGÜERO SALCINES, IGNACIO</cp:lastModifiedBy>
  <cp:revision>112</cp:revision>
  <dcterms:created xsi:type="dcterms:W3CDTF">2018-02-20T17:03:48Z</dcterms:created>
  <dcterms:modified xsi:type="dcterms:W3CDTF">2018-03-01T16:21:14Z</dcterms:modified>
</cp:coreProperties>
</file>